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6009263" cy="51206400"/>
  <p:notesSz cx="6858000" cy="9144000"/>
  <p:defaultTextStyle>
    <a:defPPr>
      <a:defRPr lang="en-US"/>
    </a:defPPr>
    <a:lvl1pPr marL="0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1pPr>
    <a:lvl2pPr marL="2493535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2pPr>
    <a:lvl3pPr marL="4987069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3pPr>
    <a:lvl4pPr marL="7480604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4pPr>
    <a:lvl5pPr marL="9974137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5pPr>
    <a:lvl6pPr marL="12467671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6pPr>
    <a:lvl7pPr marL="14961206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7pPr>
    <a:lvl8pPr marL="17454740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8pPr>
    <a:lvl9pPr marL="19948275" algn="l" defTabSz="4987069" rtl="0" eaLnBrk="1" latinLnBrk="0" hangingPunct="1">
      <a:defRPr sz="98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28" userDrawn="1">
          <p15:clr>
            <a:srgbClr val="A4A3A4"/>
          </p15:clr>
        </p15:guide>
        <p15:guide id="2" pos="113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0"/>
    <p:restoredTop sz="95187"/>
  </p:normalViewPr>
  <p:slideViewPr>
    <p:cSldViewPr snapToGrid="0" snapToObjects="1">
      <p:cViewPr>
        <p:scale>
          <a:sx n="25" d="100"/>
          <a:sy n="25" d="100"/>
        </p:scale>
        <p:origin x="432" y="144"/>
      </p:cViewPr>
      <p:guideLst>
        <p:guide orient="horz" pos="16128"/>
        <p:guide pos="113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Didot Regular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ED16A-729B-D449-8BAB-F2A777B329ED}" type="datetimeFigureOut">
              <a:rPr lang="en-US" smtClean="0">
                <a:latin typeface="Didot Regular" charset="0"/>
              </a:rPr>
              <a:t>5/17/19</a:t>
            </a:fld>
            <a:endParaRPr lang="en-US" dirty="0">
              <a:latin typeface="Didot Regular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Didot Regular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1B090-D57B-7448-84CF-2EDEF02AD23B}" type="slidenum">
              <a:rPr lang="en-US" smtClean="0">
                <a:latin typeface="Didot Regular" charset="0"/>
              </a:rPr>
              <a:t>‹#›</a:t>
            </a:fld>
            <a:endParaRPr lang="en-US" dirty="0">
              <a:latin typeface="Didot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07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Didot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Didot Regular" charset="0"/>
              </a:defRPr>
            </a:lvl1pPr>
          </a:lstStyle>
          <a:p>
            <a:fld id="{E20096D5-59B9-124D-B157-CD2A114D9A69}" type="datetimeFigureOut">
              <a:rPr lang="en-US" smtClean="0"/>
              <a:pPr/>
              <a:t>5/17/19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43150" y="1143000"/>
            <a:ext cx="2171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Didot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Didot Regular" charset="0"/>
              </a:defRPr>
            </a:lvl1pPr>
          </a:lstStyle>
          <a:p>
            <a:fld id="{D4BE26F4-443D-804E-B188-E2DE7C47BA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590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1pPr>
    <a:lvl2pPr marL="2493535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2pPr>
    <a:lvl3pPr marL="4987069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3pPr>
    <a:lvl4pPr marL="7480604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4pPr>
    <a:lvl5pPr marL="9974137" algn="l" defTabSz="4987069" rtl="0" eaLnBrk="1" latinLnBrk="0" hangingPunct="1">
      <a:defRPr sz="6545" b="0" i="0" kern="1200">
        <a:solidFill>
          <a:schemeClr val="tx1"/>
        </a:solidFill>
        <a:latin typeface="Didot Regular" charset="0"/>
        <a:ea typeface="+mn-ea"/>
        <a:cs typeface="+mn-cs"/>
      </a:defRPr>
    </a:lvl5pPr>
    <a:lvl6pPr marL="12467671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6pPr>
    <a:lvl7pPr marL="14961206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7pPr>
    <a:lvl8pPr marL="17454740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8pPr>
    <a:lvl9pPr marL="19948275" algn="l" defTabSz="4987069" rtl="0" eaLnBrk="1" latinLnBrk="0" hangingPunct="1">
      <a:defRPr sz="654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26F4-443D-804E-B188-E2DE7C47BAC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925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695" y="8380311"/>
            <a:ext cx="30607874" cy="17827413"/>
          </a:xfrm>
        </p:spPr>
        <p:txBody>
          <a:bodyPr anchor="b"/>
          <a:lstStyle>
            <a:lvl1pPr algn="ctr">
              <a:defRPr sz="236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1158" y="26895217"/>
            <a:ext cx="27006947" cy="12363023"/>
          </a:xfrm>
        </p:spPr>
        <p:txBody>
          <a:bodyPr/>
          <a:lstStyle>
            <a:lvl1pPr marL="0" indent="0" algn="ctr">
              <a:buNone/>
              <a:defRPr sz="9451"/>
            </a:lvl1pPr>
            <a:lvl2pPr marL="1800454" indent="0" algn="ctr">
              <a:buNone/>
              <a:defRPr sz="7876"/>
            </a:lvl2pPr>
            <a:lvl3pPr marL="3600907" indent="0" algn="ctr">
              <a:buNone/>
              <a:defRPr sz="7088"/>
            </a:lvl3pPr>
            <a:lvl4pPr marL="5401361" indent="0" algn="ctr">
              <a:buNone/>
              <a:defRPr sz="6301"/>
            </a:lvl4pPr>
            <a:lvl5pPr marL="7201814" indent="0" algn="ctr">
              <a:buNone/>
              <a:defRPr sz="6301"/>
            </a:lvl5pPr>
            <a:lvl6pPr marL="9002268" indent="0" algn="ctr">
              <a:buNone/>
              <a:defRPr sz="6301"/>
            </a:lvl6pPr>
            <a:lvl7pPr marL="10802722" indent="0" algn="ctr">
              <a:buNone/>
              <a:defRPr sz="6301"/>
            </a:lvl7pPr>
            <a:lvl8pPr marL="12603175" indent="0" algn="ctr">
              <a:buNone/>
              <a:defRPr sz="6301"/>
            </a:lvl8pPr>
            <a:lvl9pPr marL="14403629" indent="0" algn="ctr">
              <a:buNone/>
              <a:defRPr sz="630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9131" y="2726267"/>
            <a:ext cx="7764497" cy="433950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639" y="2726267"/>
            <a:ext cx="22843376" cy="4339505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884" y="12766055"/>
            <a:ext cx="31057989" cy="21300436"/>
          </a:xfrm>
        </p:spPr>
        <p:txBody>
          <a:bodyPr anchor="b"/>
          <a:lstStyle>
            <a:lvl1pPr>
              <a:defRPr sz="236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884" y="34268002"/>
            <a:ext cx="31057989" cy="11201396"/>
          </a:xfrm>
        </p:spPr>
        <p:txBody>
          <a:bodyPr/>
          <a:lstStyle>
            <a:lvl1pPr marL="0" indent="0">
              <a:buNone/>
              <a:defRPr sz="9451">
                <a:solidFill>
                  <a:schemeClr val="tx1"/>
                </a:solidFill>
              </a:defRPr>
            </a:lvl1pPr>
            <a:lvl2pPr marL="1800454" indent="0">
              <a:buNone/>
              <a:defRPr sz="7876">
                <a:solidFill>
                  <a:schemeClr val="tx1">
                    <a:tint val="75000"/>
                  </a:schemeClr>
                </a:solidFill>
              </a:defRPr>
            </a:lvl2pPr>
            <a:lvl3pPr marL="3600907" indent="0">
              <a:buNone/>
              <a:defRPr sz="7088">
                <a:solidFill>
                  <a:schemeClr val="tx1">
                    <a:tint val="75000"/>
                  </a:schemeClr>
                </a:solidFill>
              </a:defRPr>
            </a:lvl3pPr>
            <a:lvl4pPr marL="5401361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4pPr>
            <a:lvl5pPr marL="7201814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5pPr>
            <a:lvl6pPr marL="9002268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6pPr>
            <a:lvl7pPr marL="10802722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7pPr>
            <a:lvl8pPr marL="12603175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8pPr>
            <a:lvl9pPr marL="14403629" indent="0">
              <a:buNone/>
              <a:defRPr sz="63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637" y="13631334"/>
            <a:ext cx="15303937" cy="324899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9689" y="13631334"/>
            <a:ext cx="15303937" cy="324899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2726278"/>
            <a:ext cx="31057989" cy="98975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331" y="12552684"/>
            <a:ext cx="15233604" cy="6151876"/>
          </a:xfrm>
        </p:spPr>
        <p:txBody>
          <a:bodyPr anchor="b"/>
          <a:lstStyle>
            <a:lvl1pPr marL="0" indent="0">
              <a:buNone/>
              <a:defRPr sz="9451" b="1"/>
            </a:lvl1pPr>
            <a:lvl2pPr marL="1800454" indent="0">
              <a:buNone/>
              <a:defRPr sz="7876" b="1"/>
            </a:lvl2pPr>
            <a:lvl3pPr marL="3600907" indent="0">
              <a:buNone/>
              <a:defRPr sz="7088" b="1"/>
            </a:lvl3pPr>
            <a:lvl4pPr marL="5401361" indent="0">
              <a:buNone/>
              <a:defRPr sz="6301" b="1"/>
            </a:lvl4pPr>
            <a:lvl5pPr marL="7201814" indent="0">
              <a:buNone/>
              <a:defRPr sz="6301" b="1"/>
            </a:lvl5pPr>
            <a:lvl6pPr marL="9002268" indent="0">
              <a:buNone/>
              <a:defRPr sz="6301" b="1"/>
            </a:lvl6pPr>
            <a:lvl7pPr marL="10802722" indent="0">
              <a:buNone/>
              <a:defRPr sz="6301" b="1"/>
            </a:lvl7pPr>
            <a:lvl8pPr marL="12603175" indent="0">
              <a:buNone/>
              <a:defRPr sz="6301" b="1"/>
            </a:lvl8pPr>
            <a:lvl9pPr marL="14403629" indent="0">
              <a:buNone/>
              <a:defRPr sz="630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331" y="18704560"/>
            <a:ext cx="15233604" cy="275115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9691" y="12552684"/>
            <a:ext cx="15308627" cy="6151876"/>
          </a:xfrm>
        </p:spPr>
        <p:txBody>
          <a:bodyPr anchor="b"/>
          <a:lstStyle>
            <a:lvl1pPr marL="0" indent="0">
              <a:buNone/>
              <a:defRPr sz="9451" b="1"/>
            </a:lvl1pPr>
            <a:lvl2pPr marL="1800454" indent="0">
              <a:buNone/>
              <a:defRPr sz="7876" b="1"/>
            </a:lvl2pPr>
            <a:lvl3pPr marL="3600907" indent="0">
              <a:buNone/>
              <a:defRPr sz="7088" b="1"/>
            </a:lvl3pPr>
            <a:lvl4pPr marL="5401361" indent="0">
              <a:buNone/>
              <a:defRPr sz="6301" b="1"/>
            </a:lvl4pPr>
            <a:lvl5pPr marL="7201814" indent="0">
              <a:buNone/>
              <a:defRPr sz="6301" b="1"/>
            </a:lvl5pPr>
            <a:lvl6pPr marL="9002268" indent="0">
              <a:buNone/>
              <a:defRPr sz="6301" b="1"/>
            </a:lvl6pPr>
            <a:lvl7pPr marL="10802722" indent="0">
              <a:buNone/>
              <a:defRPr sz="6301" b="1"/>
            </a:lvl7pPr>
            <a:lvl8pPr marL="12603175" indent="0">
              <a:buNone/>
              <a:defRPr sz="6301" b="1"/>
            </a:lvl8pPr>
            <a:lvl9pPr marL="14403629" indent="0">
              <a:buNone/>
              <a:defRPr sz="630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9691" y="18704560"/>
            <a:ext cx="15308627" cy="275115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3413760"/>
            <a:ext cx="11613925" cy="11948160"/>
          </a:xfrm>
        </p:spPr>
        <p:txBody>
          <a:bodyPr anchor="b"/>
          <a:lstStyle>
            <a:lvl1pPr>
              <a:defRPr sz="126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8627" y="7372785"/>
            <a:ext cx="18229689" cy="36389733"/>
          </a:xfrm>
        </p:spPr>
        <p:txBody>
          <a:bodyPr/>
          <a:lstStyle>
            <a:lvl1pPr>
              <a:defRPr sz="12602"/>
            </a:lvl1pPr>
            <a:lvl2pPr>
              <a:defRPr sz="11026"/>
            </a:lvl2pPr>
            <a:lvl3pPr>
              <a:defRPr sz="9451"/>
            </a:lvl3pPr>
            <a:lvl4pPr>
              <a:defRPr sz="7876"/>
            </a:lvl4pPr>
            <a:lvl5pPr>
              <a:defRPr sz="7876"/>
            </a:lvl5pPr>
            <a:lvl6pPr>
              <a:defRPr sz="7876"/>
            </a:lvl6pPr>
            <a:lvl7pPr>
              <a:defRPr sz="7876"/>
            </a:lvl7pPr>
            <a:lvl8pPr>
              <a:defRPr sz="7876"/>
            </a:lvl8pPr>
            <a:lvl9pPr>
              <a:defRPr sz="78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327" y="15361920"/>
            <a:ext cx="11613925" cy="28459857"/>
          </a:xfrm>
        </p:spPr>
        <p:txBody>
          <a:bodyPr/>
          <a:lstStyle>
            <a:lvl1pPr marL="0" indent="0">
              <a:buNone/>
              <a:defRPr sz="6301"/>
            </a:lvl1pPr>
            <a:lvl2pPr marL="1800454" indent="0">
              <a:buNone/>
              <a:defRPr sz="5513"/>
            </a:lvl2pPr>
            <a:lvl3pPr marL="3600907" indent="0">
              <a:buNone/>
              <a:defRPr sz="4726"/>
            </a:lvl3pPr>
            <a:lvl4pPr marL="5401361" indent="0">
              <a:buNone/>
              <a:defRPr sz="3938"/>
            </a:lvl4pPr>
            <a:lvl5pPr marL="7201814" indent="0">
              <a:buNone/>
              <a:defRPr sz="3938"/>
            </a:lvl5pPr>
            <a:lvl6pPr marL="9002268" indent="0">
              <a:buNone/>
              <a:defRPr sz="3938"/>
            </a:lvl6pPr>
            <a:lvl7pPr marL="10802722" indent="0">
              <a:buNone/>
              <a:defRPr sz="3938"/>
            </a:lvl7pPr>
            <a:lvl8pPr marL="12603175" indent="0">
              <a:buNone/>
              <a:defRPr sz="3938"/>
            </a:lvl8pPr>
            <a:lvl9pPr marL="14403629" indent="0">
              <a:buNone/>
              <a:defRPr sz="393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327" y="3413760"/>
            <a:ext cx="11613925" cy="11948160"/>
          </a:xfrm>
        </p:spPr>
        <p:txBody>
          <a:bodyPr anchor="b"/>
          <a:lstStyle>
            <a:lvl1pPr>
              <a:defRPr sz="1260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8627" y="7372785"/>
            <a:ext cx="18229689" cy="36389733"/>
          </a:xfrm>
        </p:spPr>
        <p:txBody>
          <a:bodyPr anchor="t"/>
          <a:lstStyle>
            <a:lvl1pPr marL="0" indent="0">
              <a:buNone/>
              <a:defRPr sz="12602"/>
            </a:lvl1pPr>
            <a:lvl2pPr marL="1800454" indent="0">
              <a:buNone/>
              <a:defRPr sz="11026"/>
            </a:lvl2pPr>
            <a:lvl3pPr marL="3600907" indent="0">
              <a:buNone/>
              <a:defRPr sz="9451"/>
            </a:lvl3pPr>
            <a:lvl4pPr marL="5401361" indent="0">
              <a:buNone/>
              <a:defRPr sz="7876"/>
            </a:lvl4pPr>
            <a:lvl5pPr marL="7201814" indent="0">
              <a:buNone/>
              <a:defRPr sz="7876"/>
            </a:lvl5pPr>
            <a:lvl6pPr marL="9002268" indent="0">
              <a:buNone/>
              <a:defRPr sz="7876"/>
            </a:lvl6pPr>
            <a:lvl7pPr marL="10802722" indent="0">
              <a:buNone/>
              <a:defRPr sz="7876"/>
            </a:lvl7pPr>
            <a:lvl8pPr marL="12603175" indent="0">
              <a:buNone/>
              <a:defRPr sz="7876"/>
            </a:lvl8pPr>
            <a:lvl9pPr marL="14403629" indent="0">
              <a:buNone/>
              <a:defRPr sz="7876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327" y="15361920"/>
            <a:ext cx="11613925" cy="28459857"/>
          </a:xfrm>
        </p:spPr>
        <p:txBody>
          <a:bodyPr/>
          <a:lstStyle>
            <a:lvl1pPr marL="0" indent="0">
              <a:buNone/>
              <a:defRPr sz="6301"/>
            </a:lvl1pPr>
            <a:lvl2pPr marL="1800454" indent="0">
              <a:buNone/>
              <a:defRPr sz="5513"/>
            </a:lvl2pPr>
            <a:lvl3pPr marL="3600907" indent="0">
              <a:buNone/>
              <a:defRPr sz="4726"/>
            </a:lvl3pPr>
            <a:lvl4pPr marL="5401361" indent="0">
              <a:buNone/>
              <a:defRPr sz="3938"/>
            </a:lvl4pPr>
            <a:lvl5pPr marL="7201814" indent="0">
              <a:buNone/>
              <a:defRPr sz="3938"/>
            </a:lvl5pPr>
            <a:lvl6pPr marL="9002268" indent="0">
              <a:buNone/>
              <a:defRPr sz="3938"/>
            </a:lvl6pPr>
            <a:lvl7pPr marL="10802722" indent="0">
              <a:buNone/>
              <a:defRPr sz="3938"/>
            </a:lvl7pPr>
            <a:lvl8pPr marL="12603175" indent="0">
              <a:buNone/>
              <a:defRPr sz="3938"/>
            </a:lvl8pPr>
            <a:lvl9pPr marL="14403629" indent="0">
              <a:buNone/>
              <a:defRPr sz="393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E29F2-E3C8-5E49-A298-BDC95579A23C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56774-44F2-164B-81BD-8DFDC0E141F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637" y="2726278"/>
            <a:ext cx="31057989" cy="9897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637" y="13631334"/>
            <a:ext cx="31057989" cy="32489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637" y="47460758"/>
            <a:ext cx="810208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26" b="0" i="0">
                <a:solidFill>
                  <a:schemeClr val="tx1">
                    <a:tint val="75000"/>
                  </a:schemeClr>
                </a:solidFill>
                <a:latin typeface="Didot Regular" charset="0"/>
              </a:defRPr>
            </a:lvl1pPr>
          </a:lstStyle>
          <a:p>
            <a:fld id="{1E7E29F2-E3C8-5E49-A298-BDC95579A23C}" type="datetimeFigureOut">
              <a:rPr lang="en-US" smtClean="0"/>
              <a:pPr/>
              <a:t>5/17/19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8069" y="47460758"/>
            <a:ext cx="12153126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26" b="0" i="0">
                <a:solidFill>
                  <a:schemeClr val="tx1">
                    <a:tint val="75000"/>
                  </a:schemeClr>
                </a:solidFill>
                <a:latin typeface="Didot Regular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31542" y="47460758"/>
            <a:ext cx="810208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26" b="0" i="0">
                <a:solidFill>
                  <a:schemeClr val="tx1">
                    <a:tint val="75000"/>
                  </a:schemeClr>
                </a:solidFill>
                <a:latin typeface="Didot Regular" charset="0"/>
              </a:defRPr>
            </a:lvl1pPr>
          </a:lstStyle>
          <a:p>
            <a:fld id="{7C356774-44F2-164B-81BD-8DFDC0E141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982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600907" rtl="0" eaLnBrk="1" latinLnBrk="0" hangingPunct="1">
        <a:lnSpc>
          <a:spcPct val="90000"/>
        </a:lnSpc>
        <a:spcBef>
          <a:spcPct val="0"/>
        </a:spcBef>
        <a:buNone/>
        <a:defRPr sz="173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27" indent="-900227" algn="l" defTabSz="3600907" rtl="0" eaLnBrk="1" latinLnBrk="0" hangingPunct="1">
        <a:lnSpc>
          <a:spcPct val="90000"/>
        </a:lnSpc>
        <a:spcBef>
          <a:spcPts val="3938"/>
        </a:spcBef>
        <a:buFont typeface="Arial" panose="020B0604020202020204" pitchFamily="34" charset="0"/>
        <a:buChar char="•"/>
        <a:defRPr sz="11026" b="0" i="0" kern="1200">
          <a:solidFill>
            <a:schemeClr val="tx1"/>
          </a:solidFill>
          <a:latin typeface="Didot Regular" charset="0"/>
          <a:ea typeface="+mn-ea"/>
          <a:cs typeface="+mn-cs"/>
        </a:defRPr>
      </a:lvl1pPr>
      <a:lvl2pPr marL="2700680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9451" b="0" i="0" kern="1200">
          <a:solidFill>
            <a:schemeClr val="tx1"/>
          </a:solidFill>
          <a:latin typeface="Didot Regular" charset="0"/>
          <a:ea typeface="+mn-ea"/>
          <a:cs typeface="+mn-cs"/>
        </a:defRPr>
      </a:lvl2pPr>
      <a:lvl3pPr marL="4501134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876" b="0" i="0" kern="1200">
          <a:solidFill>
            <a:schemeClr val="tx1"/>
          </a:solidFill>
          <a:latin typeface="Didot Regular" charset="0"/>
          <a:ea typeface="+mn-ea"/>
          <a:cs typeface="+mn-cs"/>
        </a:defRPr>
      </a:lvl3pPr>
      <a:lvl4pPr marL="6301588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b="0" i="0" kern="1200">
          <a:solidFill>
            <a:schemeClr val="tx1"/>
          </a:solidFill>
          <a:latin typeface="Didot Regular" charset="0"/>
          <a:ea typeface="+mn-ea"/>
          <a:cs typeface="+mn-cs"/>
        </a:defRPr>
      </a:lvl4pPr>
      <a:lvl5pPr marL="8102041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b="0" i="0" kern="1200">
          <a:solidFill>
            <a:schemeClr val="tx1"/>
          </a:solidFill>
          <a:latin typeface="Didot Regular" charset="0"/>
          <a:ea typeface="+mn-ea"/>
          <a:cs typeface="+mn-cs"/>
        </a:defRPr>
      </a:lvl5pPr>
      <a:lvl6pPr marL="9902495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48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2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56" indent="-900227" algn="l" defTabSz="3600907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70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4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2pPr>
      <a:lvl3pPr marL="3600907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1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4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5pPr>
      <a:lvl6pPr marL="9002268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2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75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29" algn="l" defTabSz="3600907" rtl="0" eaLnBrk="1" latinLnBrk="0" hangingPunct="1">
        <a:defRPr sz="70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4026990" y="11353883"/>
            <a:ext cx="11247120" cy="9725739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marL="914400" indent="-914400">
              <a:spcAft>
                <a:spcPts val="1800"/>
              </a:spcAft>
              <a:buFont typeface="+mj-lt"/>
              <a:buAutoNum type="arabicPeriod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A command line interface for common workflows, with citable write-ups of the methods used!</a:t>
            </a:r>
          </a:p>
          <a:p>
            <a:pPr marL="914400" indent="-914400">
              <a:spcAft>
                <a:spcPts val="1800"/>
              </a:spcAft>
              <a:buFont typeface="+mj-lt"/>
              <a:buAutoNum type="arabicPeriod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Interoperability with existing databases like BrainMap, Neurosynth, and NeuroVault.</a:t>
            </a:r>
          </a:p>
          <a:p>
            <a:pPr marL="914400" indent="-914400">
              <a:spcAft>
                <a:spcPts val="1800"/>
              </a:spcAft>
              <a:buFont typeface="+mj-lt"/>
              <a:buAutoNum type="arabicPeriod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Methods for database extraction, automated, annotation, meta-analysis, parcellation, and functional decoding.</a:t>
            </a:r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36009263" cy="711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Didot Regular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50479052"/>
            <a:ext cx="36009263" cy="7112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Didot Regula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78171" y="50533255"/>
            <a:ext cx="18258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Didot" charset="0"/>
                <a:ea typeface="Didot" charset="0"/>
                <a:cs typeface="Didot" charset="0"/>
              </a:rPr>
              <a:t>Contact Information: </a:t>
            </a:r>
            <a:r>
              <a:rPr lang="en-US" sz="3600" dirty="0" smtClean="0">
                <a:solidFill>
                  <a:schemeClr val="bg1"/>
                </a:solidFill>
                <a:latin typeface="Didot" charset="0"/>
                <a:ea typeface="Didot" charset="0"/>
                <a:cs typeface="Didot" charset="0"/>
              </a:rPr>
              <a:t>Taylor Salo • tsalo006@fiu.edu</a:t>
            </a:r>
            <a:endParaRPr lang="en-US" sz="3600" dirty="0">
              <a:solidFill>
                <a:schemeClr val="bg1"/>
              </a:solidFill>
              <a:latin typeface="Didot" charset="0"/>
              <a:ea typeface="Didot" charset="0"/>
              <a:cs typeface="Dido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362859" y="722929"/>
            <a:ext cx="35283544" cy="4824431"/>
          </a:xfrm>
          <a:prstGeom prst="rect">
            <a:avLst/>
          </a:prstGeom>
        </p:spPr>
        <p:txBody>
          <a:bodyPr vert="horz" lIns="498366" tIns="249183" rIns="498366" bIns="249183" rtlCol="0" anchor="t">
            <a:noAutofit/>
          </a:bodyPr>
          <a:lstStyle>
            <a:lvl1pPr algn="ctr" defTabSz="2491831" rtl="0" eaLnBrk="1" latinLnBrk="0" hangingPunct="1">
              <a:spcBef>
                <a:spcPct val="0"/>
              </a:spcBef>
              <a:buNone/>
              <a:defRPr sz="2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5500" dirty="0" smtClean="0">
                <a:solidFill>
                  <a:schemeClr val="accent5">
                    <a:lumMod val="75000"/>
                  </a:schemeClr>
                </a:solidFill>
                <a:latin typeface="Didot" charset="0"/>
                <a:ea typeface="Didot" charset="0"/>
                <a:cs typeface="Didot" charset="0"/>
              </a:rPr>
              <a:t>NiMARE: Neuroimaging Meta-Analysis Research Environment</a:t>
            </a:r>
            <a:endParaRPr lang="en-US" sz="15500" dirty="0">
              <a:solidFill>
                <a:schemeClr val="accent5">
                  <a:lumMod val="75000"/>
                </a:schemeClr>
              </a:solidFill>
              <a:latin typeface="Didot" charset="0"/>
              <a:ea typeface="Didot" charset="0"/>
              <a:cs typeface="Didot" charset="0"/>
            </a:endParaRPr>
          </a:p>
        </p:txBody>
      </p:sp>
      <p:pic>
        <p:nvPicPr>
          <p:cNvPr id="11" name="Picture 10" descr="FIULogo_H_CMYK.jpg"/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9962" y="7608859"/>
            <a:ext cx="6774589" cy="1227894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385527" y="7409560"/>
            <a:ext cx="8058857" cy="1526019"/>
            <a:chOff x="1385526" y="5577779"/>
            <a:chExt cx="8201726" cy="1553073"/>
          </a:xfrm>
        </p:grpSpPr>
        <p:pic>
          <p:nvPicPr>
            <p:cNvPr id="13" name="Picture 12" descr="brain.png"/>
            <p:cNvPicPr>
              <a:picLocks noChangeAspect="1"/>
            </p:cNvPicPr>
            <p:nvPr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526" y="5577779"/>
              <a:ext cx="1553073" cy="1553073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3040735" y="5621187"/>
              <a:ext cx="6546517" cy="14721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 smtClean="0">
                  <a:solidFill>
                    <a:srgbClr val="6B8BCB"/>
                  </a:solidFill>
                  <a:latin typeface="Arial"/>
                  <a:cs typeface="Arial"/>
                </a:rPr>
                <a:t>Neuroinformatics </a:t>
              </a: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and</a:t>
              </a:r>
            </a:p>
            <a:p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Brain</a:t>
              </a:r>
              <a:r>
                <a:rPr lang="en-US" sz="4400" dirty="0" smtClean="0">
                  <a:latin typeface="Arial"/>
                  <a:cs typeface="Arial"/>
                </a:rPr>
                <a:t> </a:t>
              </a:r>
              <a:r>
                <a:rPr lang="en-US" sz="4400" dirty="0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Arial"/>
                  <a:cs typeface="Arial"/>
                </a:rPr>
                <a:t>Connectivity </a:t>
              </a: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Arial"/>
                  <a:cs typeface="Arial"/>
                </a:rPr>
                <a:t>Lab</a:t>
              </a:r>
              <a:endParaRPr lang="en-US" sz="4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667819" y="6067089"/>
            <a:ext cx="283809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Salo T, Yarkoni T, Kent JD, Gorgolewski KJ, </a:t>
            </a:r>
            <a:r>
              <a:rPr lang="en-US" sz="5000" dirty="0" err="1" smtClean="0">
                <a:latin typeface="Avenir Light" charset="0"/>
                <a:ea typeface="Avenir Light" charset="0"/>
                <a:cs typeface="Avenir Light" charset="0"/>
              </a:rPr>
              <a:t>Glerean</a:t>
            </a:r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 E, Bottenhorn KL, </a:t>
            </a:r>
            <a:r>
              <a:rPr lang="en-US" sz="5000" dirty="0" err="1" smtClean="0">
                <a:latin typeface="Avenir Light" charset="0"/>
                <a:ea typeface="Avenir Light" charset="0"/>
                <a:cs typeface="Avenir Light" charset="0"/>
              </a:rPr>
              <a:t>Bilgel</a:t>
            </a:r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 M, Wright J, </a:t>
            </a:r>
            <a:r>
              <a:rPr lang="en-US" sz="5000" dirty="0" err="1" smtClean="0">
                <a:latin typeface="Avenir Light" charset="0"/>
                <a:ea typeface="Avenir Light" charset="0"/>
                <a:cs typeface="Avenir Light" charset="0"/>
              </a:rPr>
              <a:t>Reeders</a:t>
            </a:r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 P, Nielson DN, Nichols TE, Riedel MC, Sutherland MT, </a:t>
            </a:r>
            <a:r>
              <a:rPr lang="en-US" sz="5000" dirty="0">
                <a:latin typeface="Avenir Light" charset="0"/>
                <a:ea typeface="Avenir Light" charset="0"/>
                <a:cs typeface="Avenir Light" charset="0"/>
              </a:rPr>
              <a:t>and </a:t>
            </a:r>
            <a:r>
              <a:rPr lang="en-US" sz="5000" dirty="0" smtClean="0">
                <a:latin typeface="Avenir Light" charset="0"/>
                <a:ea typeface="Avenir Light" charset="0"/>
                <a:cs typeface="Avenir Light" charset="0"/>
              </a:rPr>
              <a:t>Laird AR</a:t>
            </a:r>
            <a:endParaRPr lang="en-US" sz="50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0277" y="16632015"/>
            <a:ext cx="11247120" cy="112471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21802" y="9596603"/>
            <a:ext cx="6229847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Didot" charset="0"/>
                <a:ea typeface="Didot" charset="0"/>
                <a:cs typeface="Didot" charset="0"/>
              </a:rPr>
              <a:t>Motivation</a:t>
            </a:r>
            <a:endParaRPr lang="en-US" dirty="0">
              <a:latin typeface="Didot" charset="0"/>
              <a:ea typeface="Didot" charset="0"/>
              <a:cs typeface="Dido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873192" y="9596603"/>
            <a:ext cx="6136873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Didot" charset="0"/>
                <a:ea typeface="Didot" charset="0"/>
                <a:cs typeface="Didot" charset="0"/>
              </a:rPr>
              <a:t>Objectives</a:t>
            </a:r>
            <a:endParaRPr lang="en-US" dirty="0" smtClean="0">
              <a:latin typeface="Didot" charset="0"/>
              <a:ea typeface="Didot" charset="0"/>
              <a:cs typeface="Dido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719363" y="9601200"/>
            <a:ext cx="9575570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Didot" charset="0"/>
                <a:ea typeface="Didot" charset="0"/>
                <a:cs typeface="Didot" charset="0"/>
              </a:rPr>
              <a:t>Getting involved</a:t>
            </a:r>
            <a:endParaRPr lang="en-US" dirty="0">
              <a:latin typeface="Didot" charset="0"/>
              <a:ea typeface="Didot" charset="0"/>
              <a:cs typeface="Didot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54781" y="11353883"/>
            <a:ext cx="11247120" cy="9956572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marL="685800" indent="-685800" defTabSz="1828800">
              <a:spcAft>
                <a:spcPts val="1800"/>
              </a:spcAft>
              <a:buFontTx/>
              <a:buChar char="-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fMRI 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research is subject to low signal-to-noise, low power, and methodological flexibility.</a:t>
            </a:r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  <a:p>
            <a:pPr marL="685800" indent="-685800" defTabSz="1828800">
              <a:spcAft>
                <a:spcPts val="1800"/>
              </a:spcAft>
              <a:buFontTx/>
              <a:buChar char="-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Meta-analysis alleviates this issue. </a:t>
            </a:r>
          </a:p>
          <a:p>
            <a:pPr marL="685800" indent="-685800" defTabSz="1828800">
              <a:spcAft>
                <a:spcPts val="1800"/>
              </a:spcAft>
              <a:buFontTx/>
              <a:buChar char="-"/>
            </a:pPr>
            <a:r>
              <a:rPr lang="en-US" sz="5200" dirty="0">
                <a:latin typeface="Avenir Light" charset="0"/>
                <a:ea typeface="Avenir Light" charset="0"/>
                <a:cs typeface="Avenir Light" charset="0"/>
              </a:rPr>
              <a:t>M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eta-analytic databases make large-scale meta-analysis possible.</a:t>
            </a:r>
          </a:p>
          <a:p>
            <a:pPr marL="685800" indent="-685800" defTabSz="1828800">
              <a:spcAft>
                <a:spcPts val="1800"/>
              </a:spcAft>
              <a:buFontTx/>
              <a:buChar char="-"/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Meta-analytic algorithms have been extended for a range of interesting derivative analyses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.</a:t>
            </a:r>
            <a:endParaRPr lang="en-US" sz="5200" dirty="0" smtClean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46305" y="33933569"/>
            <a:ext cx="24949715" cy="1602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Didot Regular" charset="0"/>
              </a:rPr>
              <a:t>Position within the meta-analytic ecosystem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2380277" y="11353883"/>
            <a:ext cx="11247120" cy="5262979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We welcome new contributors!</a:t>
            </a:r>
          </a:p>
          <a:p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  <a:p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If you know Python or are interested in neuroimaging meta-analysis, check out the contributing guidelines on the project website.</a:t>
            </a:r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205" y="1426162"/>
            <a:ext cx="5133390" cy="385645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39916" y="35421041"/>
            <a:ext cx="32727843" cy="15011889"/>
          </a:xfrm>
          <a:prstGeom prst="rect">
            <a:avLst/>
          </a:prstGeom>
          <a:ln w="38100">
            <a:noFill/>
          </a:ln>
        </p:spPr>
      </p:pic>
      <p:cxnSp>
        <p:nvCxnSpPr>
          <p:cNvPr id="30" name="Straight Connector 29"/>
          <p:cNvCxnSpPr/>
          <p:nvPr/>
        </p:nvCxnSpPr>
        <p:spPr>
          <a:xfrm>
            <a:off x="718205" y="9418320"/>
            <a:ext cx="34592737" cy="1499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06013" y="33765744"/>
            <a:ext cx="34592737" cy="1499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54781" y="21948833"/>
            <a:ext cx="11247120" cy="11233845"/>
          </a:xfrm>
          <a:prstGeom prst="rect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txBody>
          <a:bodyPr wrap="square" lIns="457200" tIns="228600" rIns="457200" bIns="228600" rtlCol="0">
            <a:spAutoFit/>
          </a:bodyPr>
          <a:lstStyle/>
          <a:p>
            <a:pPr algn="ctr" defTabSz="1828800">
              <a:spcAft>
                <a:spcPts val="1800"/>
              </a:spcAft>
            </a:pPr>
            <a:r>
              <a:rPr lang="en-US" sz="6000" b="1" dirty="0" smtClean="0">
                <a:latin typeface="Didot" charset="0"/>
                <a:ea typeface="Didot" charset="0"/>
                <a:cs typeface="Didot" charset="0"/>
              </a:rPr>
              <a:t>The Problem</a:t>
            </a:r>
          </a:p>
          <a:p>
            <a:pPr defTabSz="1828800">
              <a:spcAft>
                <a:spcPts val="1800"/>
              </a:spcAft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Meta-analytic 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methods are spread out across a range of UIs and languages. Many never even make it from the paper to a useable implementation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.</a:t>
            </a:r>
          </a:p>
          <a:p>
            <a:pPr defTabSz="1828800">
              <a:spcAft>
                <a:spcPts val="1800"/>
              </a:spcAft>
            </a:pPr>
            <a:endParaRPr lang="en-US" sz="5200" dirty="0" smtClean="0">
              <a:latin typeface="Avenir Light" charset="0"/>
              <a:ea typeface="Avenir Light" charset="0"/>
              <a:cs typeface="Avenir Light" charset="0"/>
            </a:endParaRPr>
          </a:p>
          <a:p>
            <a:pPr algn="ctr" defTabSz="1828800">
              <a:spcAft>
                <a:spcPts val="1800"/>
              </a:spcAft>
            </a:pPr>
            <a:r>
              <a:rPr lang="en-US" sz="6000" b="1" dirty="0" smtClean="0">
                <a:latin typeface="Didot" charset="0"/>
                <a:ea typeface="Didot" charset="0"/>
                <a:cs typeface="Didot" charset="0"/>
              </a:rPr>
              <a:t>The </a:t>
            </a:r>
            <a:r>
              <a:rPr lang="en-US" sz="6000" b="1" dirty="0">
                <a:latin typeface="Didot" charset="0"/>
                <a:ea typeface="Didot" charset="0"/>
                <a:cs typeface="Didot" charset="0"/>
              </a:rPr>
              <a:t>S</a:t>
            </a:r>
            <a:r>
              <a:rPr lang="en-US" sz="6000" b="1" dirty="0" smtClean="0">
                <a:latin typeface="Didot" charset="0"/>
                <a:ea typeface="Didot" charset="0"/>
                <a:cs typeface="Didot" charset="0"/>
              </a:rPr>
              <a:t>olution</a:t>
            </a:r>
          </a:p>
          <a:p>
            <a:pPr defTabSz="1828800">
              <a:spcAft>
                <a:spcPts val="1800"/>
              </a:spcAft>
            </a:pP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An </a:t>
            </a:r>
            <a:r>
              <a:rPr lang="en-US" sz="5200" dirty="0" smtClean="0">
                <a:latin typeface="Avenir Light" charset="0"/>
                <a:ea typeface="Avenir Light" charset="0"/>
                <a:cs typeface="Avenir Light" charset="0"/>
              </a:rPr>
              <a:t>open-source, collaboratively developed, Python package with a standardized interface and extensive documentation.</a:t>
            </a:r>
            <a:endParaRPr lang="en-US" sz="52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49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509</TotalTime>
  <Words>227</Words>
  <Application>Microsoft Macintosh PowerPoint</Application>
  <PresentationFormat>Custom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Avenir Light</vt:lpstr>
      <vt:lpstr>Calibri Light</vt:lpstr>
      <vt:lpstr>Didot</vt:lpstr>
      <vt:lpstr>Didot Regular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Salo</dc:creator>
  <cp:lastModifiedBy>Taylor Salo</cp:lastModifiedBy>
  <cp:revision>55</cp:revision>
  <dcterms:created xsi:type="dcterms:W3CDTF">2019-04-19T17:15:58Z</dcterms:created>
  <dcterms:modified xsi:type="dcterms:W3CDTF">2019-05-17T14:39:14Z</dcterms:modified>
</cp:coreProperties>
</file>

<file path=docProps/thumbnail.jpeg>
</file>